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ormorant Garamond Bold Italics" charset="1" panose="00000800000000000000"/>
      <p:regular r:id="rId22"/>
    </p:embeddedFont>
    <p:embeddedFont>
      <p:font typeface="Quicksand" charset="1" panose="00000000000000000000"/>
      <p:regular r:id="rId23"/>
    </p:embeddedFont>
    <p:embeddedFont>
      <p:font typeface="Quicksand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Relationship Id="rId8" Target="../media/image21.jpe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6514" y="1522999"/>
            <a:ext cx="15734971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9"/>
              </a:lnSpc>
              <a:spcBef>
                <a:spcPct val="0"/>
              </a:spcBef>
            </a:pPr>
            <a:r>
              <a:rPr lang="en-US" b="true" sz="90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Multispectral Image Clustering and Compression with Kohonen SOM</a:t>
            </a: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79817" y="90755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3950" y="4828456"/>
            <a:ext cx="1281292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GNR 602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22105" y="6304549"/>
            <a:ext cx="5516612" cy="186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29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Ayush Kumar(22b0689)</a:t>
            </a:r>
          </a:p>
          <a:p>
            <a:pPr algn="ctr">
              <a:lnSpc>
                <a:spcPts val="5099"/>
              </a:lnSpc>
            </a:pPr>
            <a:r>
              <a:rPr lang="en-US" sz="29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Kshitij Kumar(22b1821)</a:t>
            </a:r>
          </a:p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Pushp Raj Choudhary(23b2152)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5988" y="2052808"/>
            <a:ext cx="3490163" cy="3638680"/>
          </a:xfrm>
          <a:custGeom>
            <a:avLst/>
            <a:gdLst/>
            <a:ahLst/>
            <a:cxnLst/>
            <a:rect r="r" b="b" t="t" l="l"/>
            <a:pathLst>
              <a:path h="3638680" w="3490163">
                <a:moveTo>
                  <a:pt x="0" y="0"/>
                </a:moveTo>
                <a:lnTo>
                  <a:pt x="3490163" y="0"/>
                </a:lnTo>
                <a:lnTo>
                  <a:pt x="3490163" y="3638680"/>
                </a:lnTo>
                <a:lnTo>
                  <a:pt x="0" y="36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69994" y="2052808"/>
            <a:ext cx="3490163" cy="3638680"/>
          </a:xfrm>
          <a:custGeom>
            <a:avLst/>
            <a:gdLst/>
            <a:ahLst/>
            <a:cxnLst/>
            <a:rect r="r" b="b" t="t" l="l"/>
            <a:pathLst>
              <a:path h="3638680" w="3490163">
                <a:moveTo>
                  <a:pt x="0" y="0"/>
                </a:moveTo>
                <a:lnTo>
                  <a:pt x="3490163" y="0"/>
                </a:lnTo>
                <a:lnTo>
                  <a:pt x="3490163" y="3638680"/>
                </a:lnTo>
                <a:lnTo>
                  <a:pt x="0" y="3638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74001" y="2052808"/>
            <a:ext cx="3631254" cy="3638680"/>
          </a:xfrm>
          <a:custGeom>
            <a:avLst/>
            <a:gdLst/>
            <a:ahLst/>
            <a:cxnLst/>
            <a:rect r="r" b="b" t="t" l="l"/>
            <a:pathLst>
              <a:path h="3638680" w="3631254">
                <a:moveTo>
                  <a:pt x="0" y="0"/>
                </a:moveTo>
                <a:lnTo>
                  <a:pt x="3631255" y="0"/>
                </a:lnTo>
                <a:lnTo>
                  <a:pt x="3631255" y="3638680"/>
                </a:lnTo>
                <a:lnTo>
                  <a:pt x="0" y="3638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74085" y="6140942"/>
            <a:ext cx="3631254" cy="3638680"/>
          </a:xfrm>
          <a:custGeom>
            <a:avLst/>
            <a:gdLst/>
            <a:ahLst/>
            <a:cxnLst/>
            <a:rect r="r" b="b" t="t" l="l"/>
            <a:pathLst>
              <a:path h="3638680" w="3631254">
                <a:moveTo>
                  <a:pt x="0" y="0"/>
                </a:moveTo>
                <a:lnTo>
                  <a:pt x="3631255" y="0"/>
                </a:lnTo>
                <a:lnTo>
                  <a:pt x="3631255" y="3638681"/>
                </a:lnTo>
                <a:lnTo>
                  <a:pt x="0" y="3638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90758" y="6140942"/>
            <a:ext cx="3631254" cy="3638680"/>
          </a:xfrm>
          <a:custGeom>
            <a:avLst/>
            <a:gdLst/>
            <a:ahLst/>
            <a:cxnLst/>
            <a:rect r="r" b="b" t="t" l="l"/>
            <a:pathLst>
              <a:path h="3638680" w="3631254">
                <a:moveTo>
                  <a:pt x="0" y="0"/>
                </a:moveTo>
                <a:lnTo>
                  <a:pt x="3631254" y="0"/>
                </a:lnTo>
                <a:lnTo>
                  <a:pt x="3631254" y="3638681"/>
                </a:lnTo>
                <a:lnTo>
                  <a:pt x="0" y="3638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05117"/>
            <a:ext cx="1418092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Results: Compressed Position Cluster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1736" y="1684924"/>
            <a:ext cx="3658256" cy="3689884"/>
          </a:xfrm>
          <a:custGeom>
            <a:avLst/>
            <a:gdLst/>
            <a:ahLst/>
            <a:cxnLst/>
            <a:rect r="r" b="b" t="t" l="l"/>
            <a:pathLst>
              <a:path h="3689884" w="3658256">
                <a:moveTo>
                  <a:pt x="0" y="0"/>
                </a:moveTo>
                <a:lnTo>
                  <a:pt x="3658256" y="0"/>
                </a:lnTo>
                <a:lnTo>
                  <a:pt x="3658256" y="3689884"/>
                </a:lnTo>
                <a:lnTo>
                  <a:pt x="0" y="368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55425" y="1684924"/>
            <a:ext cx="3658256" cy="3689884"/>
          </a:xfrm>
          <a:custGeom>
            <a:avLst/>
            <a:gdLst/>
            <a:ahLst/>
            <a:cxnLst/>
            <a:rect r="r" b="b" t="t" l="l"/>
            <a:pathLst>
              <a:path h="3689884" w="3658256">
                <a:moveTo>
                  <a:pt x="0" y="0"/>
                </a:moveTo>
                <a:lnTo>
                  <a:pt x="3658256" y="0"/>
                </a:lnTo>
                <a:lnTo>
                  <a:pt x="3658256" y="3689884"/>
                </a:lnTo>
                <a:lnTo>
                  <a:pt x="0" y="3689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99114" y="1684924"/>
            <a:ext cx="3879649" cy="3689884"/>
          </a:xfrm>
          <a:custGeom>
            <a:avLst/>
            <a:gdLst/>
            <a:ahLst/>
            <a:cxnLst/>
            <a:rect r="r" b="b" t="t" l="l"/>
            <a:pathLst>
              <a:path h="3689884" w="3879649">
                <a:moveTo>
                  <a:pt x="0" y="0"/>
                </a:moveTo>
                <a:lnTo>
                  <a:pt x="3879649" y="0"/>
                </a:lnTo>
                <a:lnTo>
                  <a:pt x="3879649" y="3689884"/>
                </a:lnTo>
                <a:lnTo>
                  <a:pt x="0" y="368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37260" y="6089739"/>
            <a:ext cx="3879649" cy="3689884"/>
          </a:xfrm>
          <a:custGeom>
            <a:avLst/>
            <a:gdLst/>
            <a:ahLst/>
            <a:cxnLst/>
            <a:rect r="r" b="b" t="t" l="l"/>
            <a:pathLst>
              <a:path h="3689884" w="3879649">
                <a:moveTo>
                  <a:pt x="0" y="0"/>
                </a:moveTo>
                <a:lnTo>
                  <a:pt x="3879649" y="0"/>
                </a:lnTo>
                <a:lnTo>
                  <a:pt x="3879649" y="3689884"/>
                </a:lnTo>
                <a:lnTo>
                  <a:pt x="0" y="3689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13681" y="6089739"/>
            <a:ext cx="3879649" cy="3689884"/>
          </a:xfrm>
          <a:custGeom>
            <a:avLst/>
            <a:gdLst/>
            <a:ahLst/>
            <a:cxnLst/>
            <a:rect r="r" b="b" t="t" l="l"/>
            <a:pathLst>
              <a:path h="3689884" w="3879649">
                <a:moveTo>
                  <a:pt x="0" y="0"/>
                </a:moveTo>
                <a:lnTo>
                  <a:pt x="3879649" y="0"/>
                </a:lnTo>
                <a:lnTo>
                  <a:pt x="3879649" y="3689884"/>
                </a:lnTo>
                <a:lnTo>
                  <a:pt x="0" y="3689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05117"/>
            <a:ext cx="1592775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Results: Codebook for different sizes after training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51084" y="1684924"/>
            <a:ext cx="4646415" cy="3458576"/>
          </a:xfrm>
          <a:custGeom>
            <a:avLst/>
            <a:gdLst/>
            <a:ahLst/>
            <a:cxnLst/>
            <a:rect r="r" b="b" t="t" l="l"/>
            <a:pathLst>
              <a:path h="3458576" w="4646415">
                <a:moveTo>
                  <a:pt x="0" y="0"/>
                </a:moveTo>
                <a:lnTo>
                  <a:pt x="4646415" y="0"/>
                </a:lnTo>
                <a:lnTo>
                  <a:pt x="4646415" y="3458576"/>
                </a:lnTo>
                <a:lnTo>
                  <a:pt x="0" y="345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4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60609" y="5421423"/>
            <a:ext cx="4646415" cy="3648012"/>
          </a:xfrm>
          <a:custGeom>
            <a:avLst/>
            <a:gdLst/>
            <a:ahLst/>
            <a:cxnLst/>
            <a:rect r="r" b="b" t="t" l="l"/>
            <a:pathLst>
              <a:path h="3648012" w="4646415">
                <a:moveTo>
                  <a:pt x="0" y="0"/>
                </a:moveTo>
                <a:lnTo>
                  <a:pt x="4646415" y="0"/>
                </a:lnTo>
                <a:lnTo>
                  <a:pt x="4646415" y="3648012"/>
                </a:lnTo>
                <a:lnTo>
                  <a:pt x="0" y="3648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95914" y="5374029"/>
            <a:ext cx="4706779" cy="3695405"/>
          </a:xfrm>
          <a:custGeom>
            <a:avLst/>
            <a:gdLst/>
            <a:ahLst/>
            <a:cxnLst/>
            <a:rect r="r" b="b" t="t" l="l"/>
            <a:pathLst>
              <a:path h="3695405" w="4706779">
                <a:moveTo>
                  <a:pt x="0" y="0"/>
                </a:moveTo>
                <a:lnTo>
                  <a:pt x="4706779" y="0"/>
                </a:lnTo>
                <a:lnTo>
                  <a:pt x="4706779" y="3695406"/>
                </a:lnTo>
                <a:lnTo>
                  <a:pt x="0" y="3695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95914" y="1684924"/>
            <a:ext cx="4706779" cy="3430280"/>
          </a:xfrm>
          <a:custGeom>
            <a:avLst/>
            <a:gdLst/>
            <a:ahLst/>
            <a:cxnLst/>
            <a:rect r="r" b="b" t="t" l="l"/>
            <a:pathLst>
              <a:path h="3430280" w="4706779">
                <a:moveTo>
                  <a:pt x="0" y="0"/>
                </a:moveTo>
                <a:lnTo>
                  <a:pt x="4706779" y="0"/>
                </a:lnTo>
                <a:lnTo>
                  <a:pt x="4706779" y="3430280"/>
                </a:lnTo>
                <a:lnTo>
                  <a:pt x="0" y="3430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7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7225" y="2414050"/>
            <a:ext cx="6952914" cy="5458899"/>
          </a:xfrm>
          <a:custGeom>
            <a:avLst/>
            <a:gdLst/>
            <a:ahLst/>
            <a:cxnLst/>
            <a:rect r="r" b="b" t="t" l="l"/>
            <a:pathLst>
              <a:path h="5458899" w="6952914">
                <a:moveTo>
                  <a:pt x="0" y="0"/>
                </a:moveTo>
                <a:lnTo>
                  <a:pt x="6952914" y="0"/>
                </a:lnTo>
                <a:lnTo>
                  <a:pt x="6952914" y="5458900"/>
                </a:lnTo>
                <a:lnTo>
                  <a:pt x="0" y="5458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7225" y="364151"/>
            <a:ext cx="1451256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 : Reconstructed Images from weights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1790" y="1970759"/>
            <a:ext cx="11324420" cy="2231267"/>
          </a:xfrm>
          <a:custGeom>
            <a:avLst/>
            <a:gdLst/>
            <a:ahLst/>
            <a:cxnLst/>
            <a:rect r="r" b="b" t="t" l="l"/>
            <a:pathLst>
              <a:path h="2231267" w="11324420">
                <a:moveTo>
                  <a:pt x="0" y="0"/>
                </a:moveTo>
                <a:lnTo>
                  <a:pt x="11324420" y="0"/>
                </a:lnTo>
                <a:lnTo>
                  <a:pt x="11324420" y="2231267"/>
                </a:lnTo>
                <a:lnTo>
                  <a:pt x="0" y="2231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51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81790" y="7500731"/>
            <a:ext cx="11324420" cy="2231267"/>
          </a:xfrm>
          <a:custGeom>
            <a:avLst/>
            <a:gdLst/>
            <a:ahLst/>
            <a:cxnLst/>
            <a:rect r="r" b="b" t="t" l="l"/>
            <a:pathLst>
              <a:path h="2231267" w="11324420">
                <a:moveTo>
                  <a:pt x="0" y="0"/>
                </a:moveTo>
                <a:lnTo>
                  <a:pt x="11324420" y="0"/>
                </a:lnTo>
                <a:lnTo>
                  <a:pt x="11324420" y="2231267"/>
                </a:lnTo>
                <a:lnTo>
                  <a:pt x="0" y="2231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51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81790" y="4731092"/>
            <a:ext cx="11324420" cy="2224857"/>
          </a:xfrm>
          <a:custGeom>
            <a:avLst/>
            <a:gdLst/>
            <a:ahLst/>
            <a:cxnLst/>
            <a:rect r="r" b="b" t="t" l="l"/>
            <a:pathLst>
              <a:path h="2224857" w="11324420">
                <a:moveTo>
                  <a:pt x="0" y="0"/>
                </a:moveTo>
                <a:lnTo>
                  <a:pt x="11324420" y="0"/>
                </a:lnTo>
                <a:lnTo>
                  <a:pt x="11324420" y="2224857"/>
                </a:lnTo>
                <a:lnTo>
                  <a:pt x="0" y="222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88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43106" y="4459286"/>
            <a:ext cx="3401787" cy="281351"/>
          </a:xfrm>
          <a:custGeom>
            <a:avLst/>
            <a:gdLst/>
            <a:ahLst/>
            <a:cxnLst/>
            <a:rect r="r" b="b" t="t" l="l"/>
            <a:pathLst>
              <a:path h="281351" w="3401787">
                <a:moveTo>
                  <a:pt x="0" y="0"/>
                </a:moveTo>
                <a:lnTo>
                  <a:pt x="3401788" y="0"/>
                </a:lnTo>
                <a:lnTo>
                  <a:pt x="3401788" y="281351"/>
                </a:lnTo>
                <a:lnTo>
                  <a:pt x="0" y="281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59914" y="1684924"/>
            <a:ext cx="3568172" cy="366314"/>
          </a:xfrm>
          <a:custGeom>
            <a:avLst/>
            <a:gdLst/>
            <a:ahLst/>
            <a:cxnLst/>
            <a:rect r="r" b="b" t="t" l="l"/>
            <a:pathLst>
              <a:path h="366314" w="3568172">
                <a:moveTo>
                  <a:pt x="0" y="0"/>
                </a:moveTo>
                <a:lnTo>
                  <a:pt x="3568172" y="0"/>
                </a:lnTo>
                <a:lnTo>
                  <a:pt x="3568172" y="366314"/>
                </a:lnTo>
                <a:lnTo>
                  <a:pt x="0" y="366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64318" y="7161965"/>
            <a:ext cx="3959364" cy="347313"/>
          </a:xfrm>
          <a:custGeom>
            <a:avLst/>
            <a:gdLst/>
            <a:ahLst/>
            <a:cxnLst/>
            <a:rect r="r" b="b" t="t" l="l"/>
            <a:pathLst>
              <a:path h="347313" w="3959364">
                <a:moveTo>
                  <a:pt x="0" y="0"/>
                </a:moveTo>
                <a:lnTo>
                  <a:pt x="3959364" y="0"/>
                </a:lnTo>
                <a:lnTo>
                  <a:pt x="3959364" y="347313"/>
                </a:lnTo>
                <a:lnTo>
                  <a:pt x="0" y="34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13959"/>
            <a:ext cx="1428234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Results: Reconstructed Bands from weights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9022" y="2237907"/>
            <a:ext cx="12610605" cy="3168415"/>
          </a:xfrm>
          <a:custGeom>
            <a:avLst/>
            <a:gdLst/>
            <a:ahLst/>
            <a:cxnLst/>
            <a:rect r="r" b="b" t="t" l="l"/>
            <a:pathLst>
              <a:path h="3168415" w="12610605">
                <a:moveTo>
                  <a:pt x="0" y="0"/>
                </a:moveTo>
                <a:lnTo>
                  <a:pt x="12610605" y="0"/>
                </a:lnTo>
                <a:lnTo>
                  <a:pt x="12610605" y="3168415"/>
                </a:lnTo>
                <a:lnTo>
                  <a:pt x="0" y="31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9022" y="5958772"/>
            <a:ext cx="12610605" cy="3168415"/>
          </a:xfrm>
          <a:custGeom>
            <a:avLst/>
            <a:gdLst/>
            <a:ahLst/>
            <a:cxnLst/>
            <a:rect r="r" b="b" t="t" l="l"/>
            <a:pathLst>
              <a:path h="3168415" w="12610605">
                <a:moveTo>
                  <a:pt x="0" y="0"/>
                </a:moveTo>
                <a:lnTo>
                  <a:pt x="12610605" y="0"/>
                </a:lnTo>
                <a:lnTo>
                  <a:pt x="12610605" y="3168414"/>
                </a:lnTo>
                <a:lnTo>
                  <a:pt x="0" y="3168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5117"/>
            <a:ext cx="1418092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Results: Decompressed Images from weights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69204"/>
            <a:ext cx="8390503" cy="6341659"/>
          </a:xfrm>
          <a:custGeom>
            <a:avLst/>
            <a:gdLst/>
            <a:ahLst/>
            <a:cxnLst/>
            <a:rect r="r" b="b" t="t" l="l"/>
            <a:pathLst>
              <a:path h="6341659" w="8390503">
                <a:moveTo>
                  <a:pt x="0" y="0"/>
                </a:moveTo>
                <a:lnTo>
                  <a:pt x="8390503" y="0"/>
                </a:lnTo>
                <a:lnTo>
                  <a:pt x="8390503" y="6341658"/>
                </a:lnTo>
                <a:lnTo>
                  <a:pt x="0" y="634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76830" y="2891464"/>
            <a:ext cx="7402633" cy="5819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7587" indent="-398793" lvl="1">
              <a:lnSpc>
                <a:spcPts val="5171"/>
              </a:lnSpc>
              <a:buFont typeface="Arial"/>
              <a:buChar char="•"/>
            </a:pPr>
            <a:r>
              <a:rPr lang="en-US" b="true" sz="3694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MSE decreases as grid size increases initially.</a:t>
            </a:r>
          </a:p>
          <a:p>
            <a:pPr algn="l" marL="797587" indent="-398793" lvl="1">
              <a:lnSpc>
                <a:spcPts val="5171"/>
              </a:lnSpc>
              <a:buFont typeface="Arial"/>
              <a:buChar char="•"/>
            </a:pPr>
            <a:r>
              <a:rPr lang="en-US" b="true" sz="3694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Best performance (lowest MSE) observed a</a:t>
            </a:r>
            <a:r>
              <a:rPr lang="en-US" b="true" sz="3694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 grid size = 256 nodes.</a:t>
            </a:r>
          </a:p>
          <a:p>
            <a:pPr algn="l" marL="797587" indent="-398793" lvl="1">
              <a:lnSpc>
                <a:spcPts val="517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94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Beyond 256 nodes, MSE slightly increases, indicating diminishing returns or possible overfitting.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17118" y="143502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05117"/>
            <a:ext cx="904813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Results: MSE v/s Total Nodes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3893" y="15849"/>
            <a:ext cx="4194107" cy="10271151"/>
            <a:chOff x="0" y="0"/>
            <a:chExt cx="1104621" cy="2705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621" cy="2705159"/>
            </a:xfrm>
            <a:custGeom>
              <a:avLst/>
              <a:gdLst/>
              <a:ahLst/>
              <a:cxnLst/>
              <a:rect r="r" b="b" t="t" l="l"/>
              <a:pathLst>
                <a:path h="2705159" w="1104621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99024" y="1543240"/>
            <a:ext cx="6330814" cy="7573376"/>
            <a:chOff x="0" y="0"/>
            <a:chExt cx="8441085" cy="1009783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494" r="0" b="3494"/>
            <a:stretch>
              <a:fillRect/>
            </a:stretch>
          </p:blipFill>
          <p:spPr>
            <a:xfrm flipH="false" flipV="false">
              <a:off x="0" y="0"/>
              <a:ext cx="8441085" cy="10097834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028700" y="8974931"/>
            <a:ext cx="1905000" cy="283369"/>
          </a:xfrm>
          <a:custGeom>
            <a:avLst/>
            <a:gdLst/>
            <a:ahLst/>
            <a:cxnLst/>
            <a:rect r="r" b="b" t="t" l="l"/>
            <a:pathLst>
              <a:path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99709"/>
            <a:ext cx="93902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Task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92300"/>
            <a:ext cx="9390243" cy="325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9"/>
              </a:lnSpc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Cluster a multispectral image using Kohonen Self-Organizing Map, with user-specified grid matrix size. Compute the mean-squared-error between the input image and the decoded image when the SOM is used as an image compressor by varying the grid size.</a:t>
            </a:r>
          </a:p>
          <a:p>
            <a:pPr algn="l" marL="0" indent="0" lvl="0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2628" y="2285461"/>
            <a:ext cx="7671924" cy="2157729"/>
          </a:xfrm>
          <a:custGeom>
            <a:avLst/>
            <a:gdLst/>
            <a:ahLst/>
            <a:cxnLst/>
            <a:rect r="r" b="b" t="t" l="l"/>
            <a:pathLst>
              <a:path h="2157729" w="7671924">
                <a:moveTo>
                  <a:pt x="0" y="0"/>
                </a:moveTo>
                <a:lnTo>
                  <a:pt x="7671924" y="0"/>
                </a:lnTo>
                <a:lnTo>
                  <a:pt x="7671924" y="2157729"/>
                </a:lnTo>
                <a:lnTo>
                  <a:pt x="0" y="2157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70812" y="7231124"/>
            <a:ext cx="9401596" cy="2644199"/>
          </a:xfrm>
          <a:custGeom>
            <a:avLst/>
            <a:gdLst/>
            <a:ahLst/>
            <a:cxnLst/>
            <a:rect r="r" b="b" t="t" l="l"/>
            <a:pathLst>
              <a:path h="2644199" w="9401596">
                <a:moveTo>
                  <a:pt x="0" y="0"/>
                </a:moveTo>
                <a:lnTo>
                  <a:pt x="9401596" y="0"/>
                </a:lnTo>
                <a:lnTo>
                  <a:pt x="9401596" y="2644199"/>
                </a:lnTo>
                <a:lnTo>
                  <a:pt x="0" y="264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4635" y="552084"/>
            <a:ext cx="1466166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 to Multispectral Imaging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25828" y="2384518"/>
            <a:ext cx="44804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 is it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25828" y="3085558"/>
            <a:ext cx="6362936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Images captured at 3 to 15 spectral bands beyond visible RGB.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43062" y="7330181"/>
            <a:ext cx="44804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Applications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43062" y="7995661"/>
            <a:ext cx="4682720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Remote sensing</a:t>
            </a:r>
          </a:p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Agricultural monitoring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Environmental analysis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116774" y="4728489"/>
            <a:ext cx="7814524" cy="2197835"/>
          </a:xfrm>
          <a:custGeom>
            <a:avLst/>
            <a:gdLst/>
            <a:ahLst/>
            <a:cxnLst/>
            <a:rect r="r" b="b" t="t" l="l"/>
            <a:pathLst>
              <a:path h="2197835" w="7814524">
                <a:moveTo>
                  <a:pt x="0" y="0"/>
                </a:moveTo>
                <a:lnTo>
                  <a:pt x="7814525" y="0"/>
                </a:lnTo>
                <a:lnTo>
                  <a:pt x="7814525" y="2197835"/>
                </a:lnTo>
                <a:lnTo>
                  <a:pt x="0" y="2197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69975" y="4827546"/>
            <a:ext cx="44804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Structure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69975" y="5528586"/>
            <a:ext cx="6362936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3D</a:t>
            </a:r>
            <a:r>
              <a:rPr lang="en-US" b="true" sz="2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data cube: spatial (x,y) plus spectral dimensions.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7957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99796" y="46411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0005" y="965467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91323" y="2282586"/>
          <a:ext cx="14756763" cy="7621986"/>
        </p:xfrm>
        <a:graphic>
          <a:graphicData uri="http://schemas.openxmlformats.org/drawingml/2006/table">
            <a:tbl>
              <a:tblPr/>
              <a:tblGrid>
                <a:gridCol w="7123488"/>
                <a:gridCol w="7633276"/>
              </a:tblGrid>
              <a:tr h="122532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51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699" strike="noStrike" u="non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What It Does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51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699" strike="noStrike" u="non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How It Works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75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799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Performs unsupervised learning for clustering and visualization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800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Initialize weights for each node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287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800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Reduces dimensionality of high-dimensional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800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Iterative weight adjustment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28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Transforms data into a 2D grid-based map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800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Update BMU &amp; neighbors' weights using learning rate and distance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11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Preserves topological properties of the input space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21" indent="-302261" lvl="1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800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Repeat over multiple iterations for convergence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84635" y="876300"/>
            <a:ext cx="1466166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Kohonen Self-Organizing Map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303802"/>
            <a:ext cx="11301259" cy="6215692"/>
          </a:xfrm>
          <a:custGeom>
            <a:avLst/>
            <a:gdLst/>
            <a:ahLst/>
            <a:cxnLst/>
            <a:rect r="r" b="b" t="t" l="l"/>
            <a:pathLst>
              <a:path h="6215692" w="11301259">
                <a:moveTo>
                  <a:pt x="0" y="0"/>
                </a:moveTo>
                <a:lnTo>
                  <a:pt x="11301258" y="0"/>
                </a:lnTo>
                <a:lnTo>
                  <a:pt x="11301258" y="6215692"/>
                </a:lnTo>
                <a:lnTo>
                  <a:pt x="0" y="621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5966" y="3165004"/>
            <a:ext cx="1434846" cy="1285981"/>
          </a:xfrm>
          <a:custGeom>
            <a:avLst/>
            <a:gdLst/>
            <a:ahLst/>
            <a:cxnLst/>
            <a:rect r="r" b="b" t="t" l="l"/>
            <a:pathLst>
              <a:path h="1285981" w="1434846">
                <a:moveTo>
                  <a:pt x="0" y="0"/>
                </a:moveTo>
                <a:lnTo>
                  <a:pt x="1434847" y="0"/>
                </a:lnTo>
                <a:lnTo>
                  <a:pt x="1434847" y="1285981"/>
                </a:lnTo>
                <a:lnTo>
                  <a:pt x="0" y="12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731" y="3165004"/>
            <a:ext cx="1475440" cy="1322363"/>
          </a:xfrm>
          <a:custGeom>
            <a:avLst/>
            <a:gdLst/>
            <a:ahLst/>
            <a:cxnLst/>
            <a:rect r="r" b="b" t="t" l="l"/>
            <a:pathLst>
              <a:path h="1322363" w="1475440">
                <a:moveTo>
                  <a:pt x="0" y="0"/>
                </a:moveTo>
                <a:lnTo>
                  <a:pt x="1475440" y="0"/>
                </a:lnTo>
                <a:lnTo>
                  <a:pt x="1475440" y="1322363"/>
                </a:lnTo>
                <a:lnTo>
                  <a:pt x="0" y="1322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3731" y="6647899"/>
            <a:ext cx="1481671" cy="1327948"/>
          </a:xfrm>
          <a:custGeom>
            <a:avLst/>
            <a:gdLst/>
            <a:ahLst/>
            <a:cxnLst/>
            <a:rect r="r" b="b" t="t" l="l"/>
            <a:pathLst>
              <a:path h="1327948" w="1481671">
                <a:moveTo>
                  <a:pt x="0" y="0"/>
                </a:moveTo>
                <a:lnTo>
                  <a:pt x="1481671" y="0"/>
                </a:lnTo>
                <a:lnTo>
                  <a:pt x="1481671" y="1327948"/>
                </a:lnTo>
                <a:lnTo>
                  <a:pt x="0" y="1327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18006" y="6647899"/>
            <a:ext cx="1440906" cy="1291412"/>
          </a:xfrm>
          <a:custGeom>
            <a:avLst/>
            <a:gdLst/>
            <a:ahLst/>
            <a:cxnLst/>
            <a:rect r="r" b="b" t="t" l="l"/>
            <a:pathLst>
              <a:path h="1291412" w="1440906">
                <a:moveTo>
                  <a:pt x="0" y="0"/>
                </a:moveTo>
                <a:lnTo>
                  <a:pt x="1440906" y="0"/>
                </a:lnTo>
                <a:lnTo>
                  <a:pt x="1440906" y="1291412"/>
                </a:lnTo>
                <a:lnTo>
                  <a:pt x="0" y="1291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14400"/>
            <a:ext cx="162306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SOM Clustering of Multispectral Image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58087" y="3079279"/>
            <a:ext cx="5296713" cy="75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9"/>
              </a:lnSpc>
              <a:spcBef>
                <a:spcPct val="0"/>
              </a:spcBef>
            </a:pPr>
            <a:r>
              <a:rPr lang="en-US" b="true" sz="449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Preparation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9400" y="3882846"/>
            <a:ext cx="5937219" cy="106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b="true" sz="307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Normalize</a:t>
            </a:r>
            <a:r>
              <a:rPr lang="en-US" b="true" sz="307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and standardize input multispectral data cube.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68666" y="3079279"/>
            <a:ext cx="3135325" cy="75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9"/>
              </a:lnSpc>
              <a:spcBef>
                <a:spcPct val="0"/>
              </a:spcBef>
            </a:pPr>
            <a:r>
              <a:rPr lang="en-US" b="true" sz="449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SOM Setup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68666" y="3882846"/>
            <a:ext cx="5937219" cy="52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b="true" sz="307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Initialize</a:t>
            </a:r>
            <a:r>
              <a:rPr lang="en-US" b="true" sz="307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using random weights.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65791" y="6562174"/>
            <a:ext cx="5319081" cy="76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5"/>
              </a:lnSpc>
              <a:spcBef>
                <a:spcPct val="0"/>
              </a:spcBef>
            </a:pPr>
            <a:r>
              <a:rPr lang="en-US" b="true" sz="451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Grid Sizes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07279" y="7405590"/>
            <a:ext cx="5962293" cy="107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1"/>
              </a:lnSpc>
              <a:spcBef>
                <a:spcPct val="0"/>
              </a:spcBef>
            </a:pPr>
            <a:r>
              <a:rPr lang="en-US" b="true" sz="308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Test 4x4, 8x8,</a:t>
            </a:r>
            <a:r>
              <a:rPr lang="en-US" b="true" sz="308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12x12, 16x16, 20x20 user-specified maps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49248" y="6562174"/>
            <a:ext cx="5319081" cy="76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5"/>
              </a:lnSpc>
              <a:spcBef>
                <a:spcPct val="0"/>
              </a:spcBef>
            </a:pPr>
            <a:r>
              <a:rPr lang="en-US" b="true" sz="451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Training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49248" y="7387322"/>
            <a:ext cx="6881852" cy="107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1"/>
              </a:lnSpc>
              <a:spcBef>
                <a:spcPct val="0"/>
              </a:spcBef>
            </a:pPr>
            <a:r>
              <a:rPr lang="en-US" b="true" sz="308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Set learning rate,</a:t>
            </a:r>
            <a:r>
              <a:rPr lang="en-US" b="true" sz="308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neighborhood radius, and iterations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81053" y="2461539"/>
            <a:ext cx="14279159" cy="7068184"/>
          </a:xfrm>
          <a:custGeom>
            <a:avLst/>
            <a:gdLst/>
            <a:ahLst/>
            <a:cxnLst/>
            <a:rect r="r" b="b" t="t" l="l"/>
            <a:pathLst>
              <a:path h="7068184" w="14279159">
                <a:moveTo>
                  <a:pt x="0" y="0"/>
                </a:moveTo>
                <a:lnTo>
                  <a:pt x="14279159" y="0"/>
                </a:lnTo>
                <a:lnTo>
                  <a:pt x="14279159" y="7068184"/>
                </a:lnTo>
                <a:lnTo>
                  <a:pt x="0" y="706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09234"/>
            <a:ext cx="1013471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Data Preparation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55690" y="2728612"/>
            <a:ext cx="2880736" cy="119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b="true" sz="34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Band Selection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97378" y="4444925"/>
            <a:ext cx="4133436" cy="498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150" indent="-235575" lvl="1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Downloaded T</a:t>
            </a: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IFF images from the Copernicus Open Access Hub</a:t>
            </a:r>
          </a:p>
          <a:p>
            <a:pPr algn="l" marL="471150" indent="-235575" lvl="1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Selected four key spectral bands:</a:t>
            </a:r>
          </a:p>
          <a:p>
            <a:pPr algn="l" marL="942300" indent="-314100" lvl="2">
              <a:lnSpc>
                <a:spcPts val="305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Red (B4)</a:t>
            </a:r>
          </a:p>
          <a:p>
            <a:pPr algn="l" marL="942300" indent="-314100" lvl="2">
              <a:lnSpc>
                <a:spcPts val="305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Green (B3)</a:t>
            </a:r>
          </a:p>
          <a:p>
            <a:pPr algn="l" marL="942300" indent="-314100" lvl="2">
              <a:lnSpc>
                <a:spcPts val="305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Blue (B2)</a:t>
            </a:r>
          </a:p>
          <a:p>
            <a:pPr algn="l" marL="942300" indent="-314100" lvl="2">
              <a:lnSpc>
                <a:spcPts val="305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Near Infrared (NIR, B8)</a:t>
            </a:r>
          </a:p>
          <a:p>
            <a:pPr algn="l" marL="942300" indent="-314100" lvl="2">
              <a:lnSpc>
                <a:spcPts val="305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Focused on Sentinel data for high spatial and spectral resolution</a:t>
            </a:r>
          </a:p>
          <a:p>
            <a:pPr algn="l">
              <a:lnSpc>
                <a:spcPts val="305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554663" y="4809617"/>
            <a:ext cx="3865288" cy="421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150" indent="-235575" lvl="1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Combined</a:t>
            </a: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individual bands to form a multispectral image stack</a:t>
            </a:r>
          </a:p>
          <a:p>
            <a:pPr algn="l" marL="471150" indent="-235575" lvl="1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Align</a:t>
            </a: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ed bands spatially using georeferencing metadata</a:t>
            </a:r>
          </a:p>
          <a:p>
            <a:pPr algn="l" marL="471150" indent="-235575" lvl="1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Created a single 4-channel array for unified analysis</a:t>
            </a:r>
          </a:p>
          <a:p>
            <a:pPr algn="l">
              <a:lnSpc>
                <a:spcPts val="305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01606" y="2728612"/>
            <a:ext cx="2880736" cy="119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b="true" sz="34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Image Stacking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03004" y="3033412"/>
            <a:ext cx="3010945" cy="58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b="true" sz="34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03576" y="4560596"/>
            <a:ext cx="3475254" cy="459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150" indent="-235575" lvl="1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Clipped</a:t>
            </a: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images to Area of Interest (AOI)</a:t>
            </a:r>
          </a:p>
          <a:p>
            <a:pPr algn="l" marL="471150" indent="-235575" lvl="1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Appli</a:t>
            </a: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ed cloud masking </a:t>
            </a:r>
          </a:p>
          <a:p>
            <a:pPr algn="l" marL="471150" indent="-235575" lvl="1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Normalized pixel values for consistent feature scaling</a:t>
            </a:r>
          </a:p>
          <a:p>
            <a:pPr algn="l" marL="471150" indent="-235575" lvl="1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82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Stored processed data for further feature extraction or classification</a:t>
            </a:r>
          </a:p>
          <a:p>
            <a:pPr algn="l">
              <a:lnSpc>
                <a:spcPts val="305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384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5752" y="1336769"/>
            <a:ext cx="5486060" cy="3559081"/>
          </a:xfrm>
          <a:custGeom>
            <a:avLst/>
            <a:gdLst/>
            <a:ahLst/>
            <a:cxnLst/>
            <a:rect r="r" b="b" t="t" l="l"/>
            <a:pathLst>
              <a:path h="3559081" w="5486060">
                <a:moveTo>
                  <a:pt x="0" y="0"/>
                </a:moveTo>
                <a:lnTo>
                  <a:pt x="5486060" y="0"/>
                </a:lnTo>
                <a:lnTo>
                  <a:pt x="5486060" y="3559081"/>
                </a:lnTo>
                <a:lnTo>
                  <a:pt x="0" y="3559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02863" y="1336769"/>
            <a:ext cx="5486060" cy="3559081"/>
          </a:xfrm>
          <a:custGeom>
            <a:avLst/>
            <a:gdLst/>
            <a:ahLst/>
            <a:cxnLst/>
            <a:rect r="r" b="b" t="t" l="l"/>
            <a:pathLst>
              <a:path h="3559081" w="5486060">
                <a:moveTo>
                  <a:pt x="0" y="0"/>
                </a:moveTo>
                <a:lnTo>
                  <a:pt x="5486059" y="0"/>
                </a:lnTo>
                <a:lnTo>
                  <a:pt x="5486059" y="3559081"/>
                </a:lnTo>
                <a:lnTo>
                  <a:pt x="0" y="3559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7228" y="1336769"/>
            <a:ext cx="5486060" cy="3559081"/>
          </a:xfrm>
          <a:custGeom>
            <a:avLst/>
            <a:gdLst/>
            <a:ahLst/>
            <a:cxnLst/>
            <a:rect r="r" b="b" t="t" l="l"/>
            <a:pathLst>
              <a:path h="3559081" w="5486060">
                <a:moveTo>
                  <a:pt x="0" y="0"/>
                </a:moveTo>
                <a:lnTo>
                  <a:pt x="5486060" y="0"/>
                </a:lnTo>
                <a:lnTo>
                  <a:pt x="5486060" y="3559081"/>
                </a:lnTo>
                <a:lnTo>
                  <a:pt x="0" y="3559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78534" y="5870184"/>
            <a:ext cx="5515424" cy="3578131"/>
          </a:xfrm>
          <a:custGeom>
            <a:avLst/>
            <a:gdLst/>
            <a:ahLst/>
            <a:cxnLst/>
            <a:rect r="r" b="b" t="t" l="l"/>
            <a:pathLst>
              <a:path h="3578131" w="5515424">
                <a:moveTo>
                  <a:pt x="0" y="0"/>
                </a:moveTo>
                <a:lnTo>
                  <a:pt x="5515424" y="0"/>
                </a:lnTo>
                <a:lnTo>
                  <a:pt x="5515424" y="3578131"/>
                </a:lnTo>
                <a:lnTo>
                  <a:pt x="0" y="3578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66547" y="5870184"/>
            <a:ext cx="5352754" cy="3578131"/>
          </a:xfrm>
          <a:custGeom>
            <a:avLst/>
            <a:gdLst/>
            <a:ahLst/>
            <a:cxnLst/>
            <a:rect r="r" b="b" t="t" l="l"/>
            <a:pathLst>
              <a:path h="3578131" w="5352754">
                <a:moveTo>
                  <a:pt x="0" y="0"/>
                </a:moveTo>
                <a:lnTo>
                  <a:pt x="5352754" y="0"/>
                </a:lnTo>
                <a:lnTo>
                  <a:pt x="5352754" y="3578131"/>
                </a:lnTo>
                <a:lnTo>
                  <a:pt x="0" y="3578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464" r="0" b="-446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12999" y="5067300"/>
            <a:ext cx="2579268" cy="648041"/>
          </a:xfrm>
          <a:custGeom>
            <a:avLst/>
            <a:gdLst/>
            <a:ahLst/>
            <a:cxnLst/>
            <a:rect r="r" b="b" t="t" l="l"/>
            <a:pathLst>
              <a:path h="648041" w="2579268">
                <a:moveTo>
                  <a:pt x="0" y="0"/>
                </a:moveTo>
                <a:lnTo>
                  <a:pt x="2579268" y="0"/>
                </a:lnTo>
                <a:lnTo>
                  <a:pt x="2579268" y="648041"/>
                </a:lnTo>
                <a:lnTo>
                  <a:pt x="0" y="648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23834" y="5076825"/>
            <a:ext cx="1957597" cy="52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b="true" sz="307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Red Band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614690" y="5022118"/>
            <a:ext cx="2579268" cy="648041"/>
          </a:xfrm>
          <a:custGeom>
            <a:avLst/>
            <a:gdLst/>
            <a:ahLst/>
            <a:cxnLst/>
            <a:rect r="r" b="b" t="t" l="l"/>
            <a:pathLst>
              <a:path h="648041" w="2579268">
                <a:moveTo>
                  <a:pt x="0" y="0"/>
                </a:moveTo>
                <a:lnTo>
                  <a:pt x="2579268" y="0"/>
                </a:lnTo>
                <a:lnTo>
                  <a:pt x="2579268" y="648041"/>
                </a:lnTo>
                <a:lnTo>
                  <a:pt x="0" y="648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65655" y="5048250"/>
            <a:ext cx="2560475" cy="52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b="true" sz="307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Green Band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545580" y="5022118"/>
            <a:ext cx="2579268" cy="648041"/>
          </a:xfrm>
          <a:custGeom>
            <a:avLst/>
            <a:gdLst/>
            <a:ahLst/>
            <a:cxnLst/>
            <a:rect r="r" b="b" t="t" l="l"/>
            <a:pathLst>
              <a:path h="648041" w="2579268">
                <a:moveTo>
                  <a:pt x="0" y="0"/>
                </a:moveTo>
                <a:lnTo>
                  <a:pt x="2579267" y="0"/>
                </a:lnTo>
                <a:lnTo>
                  <a:pt x="2579267" y="648041"/>
                </a:lnTo>
                <a:lnTo>
                  <a:pt x="0" y="648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868352" y="5048250"/>
            <a:ext cx="2560475" cy="52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b="true" sz="307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Blue Band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258971" y="9573265"/>
            <a:ext cx="2579268" cy="648041"/>
          </a:xfrm>
          <a:custGeom>
            <a:avLst/>
            <a:gdLst/>
            <a:ahLst/>
            <a:cxnLst/>
            <a:rect r="r" b="b" t="t" l="l"/>
            <a:pathLst>
              <a:path h="648041" w="2579268">
                <a:moveTo>
                  <a:pt x="0" y="0"/>
                </a:moveTo>
                <a:lnTo>
                  <a:pt x="2579268" y="0"/>
                </a:lnTo>
                <a:lnTo>
                  <a:pt x="2579268" y="648041"/>
                </a:lnTo>
                <a:lnTo>
                  <a:pt x="0" y="648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631150" y="9599397"/>
            <a:ext cx="2560475" cy="52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b="true" sz="307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NIR Band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675635" y="9548773"/>
            <a:ext cx="2579268" cy="648041"/>
          </a:xfrm>
          <a:custGeom>
            <a:avLst/>
            <a:gdLst/>
            <a:ahLst/>
            <a:cxnLst/>
            <a:rect r="r" b="b" t="t" l="l"/>
            <a:pathLst>
              <a:path h="648041" w="2579268">
                <a:moveTo>
                  <a:pt x="0" y="0"/>
                </a:moveTo>
                <a:lnTo>
                  <a:pt x="2579268" y="0"/>
                </a:lnTo>
                <a:lnTo>
                  <a:pt x="2579268" y="648041"/>
                </a:lnTo>
                <a:lnTo>
                  <a:pt x="0" y="648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734925" y="9574905"/>
            <a:ext cx="2560475" cy="52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b="true" sz="307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Multispectral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8306" y="1816353"/>
            <a:ext cx="7294674" cy="7963269"/>
          </a:xfrm>
          <a:custGeom>
            <a:avLst/>
            <a:gdLst/>
            <a:ahLst/>
            <a:cxnLst/>
            <a:rect r="r" b="b" t="t" l="l"/>
            <a:pathLst>
              <a:path h="7963269" w="7294674">
                <a:moveTo>
                  <a:pt x="0" y="0"/>
                </a:moveTo>
                <a:lnTo>
                  <a:pt x="7294674" y="0"/>
                </a:lnTo>
                <a:lnTo>
                  <a:pt x="7294674" y="7963270"/>
                </a:lnTo>
                <a:lnTo>
                  <a:pt x="0" y="7963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5319" y="1983266"/>
            <a:ext cx="952844" cy="881381"/>
          </a:xfrm>
          <a:custGeom>
            <a:avLst/>
            <a:gdLst/>
            <a:ahLst/>
            <a:cxnLst/>
            <a:rect r="r" b="b" t="t" l="l"/>
            <a:pathLst>
              <a:path h="881381" w="952844">
                <a:moveTo>
                  <a:pt x="0" y="0"/>
                </a:moveTo>
                <a:lnTo>
                  <a:pt x="952845" y="0"/>
                </a:lnTo>
                <a:lnTo>
                  <a:pt x="952845" y="881381"/>
                </a:lnTo>
                <a:lnTo>
                  <a:pt x="0" y="88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56834"/>
            <a:ext cx="162306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SOM Setup &amp; Training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6235" y="2211231"/>
            <a:ext cx="7627836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Set grid size, input dimensions, learning rate, and initialize random weights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6235" y="1954691"/>
            <a:ext cx="5925242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Initialization (__init__)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5319" y="3787854"/>
            <a:ext cx="952844" cy="881381"/>
          </a:xfrm>
          <a:custGeom>
            <a:avLst/>
            <a:gdLst/>
            <a:ahLst/>
            <a:cxnLst/>
            <a:rect r="r" b="b" t="t" l="l"/>
            <a:pathLst>
              <a:path h="881381" w="952844">
                <a:moveTo>
                  <a:pt x="0" y="0"/>
                </a:moveTo>
                <a:lnTo>
                  <a:pt x="952845" y="0"/>
                </a:lnTo>
                <a:lnTo>
                  <a:pt x="952845" y="881381"/>
                </a:lnTo>
                <a:lnTo>
                  <a:pt x="0" y="88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66235" y="3759279"/>
            <a:ext cx="6362936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Winner Selection (winner)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6235" y="4478735"/>
            <a:ext cx="732167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Find Best Matching Unit (BMU) with minimum Euclidean distance to input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15319" y="5584270"/>
            <a:ext cx="952844" cy="881381"/>
          </a:xfrm>
          <a:custGeom>
            <a:avLst/>
            <a:gdLst/>
            <a:ahLst/>
            <a:cxnLst/>
            <a:rect r="r" b="b" t="t" l="l"/>
            <a:pathLst>
              <a:path h="881381" w="952844">
                <a:moveTo>
                  <a:pt x="0" y="0"/>
                </a:moveTo>
                <a:lnTo>
                  <a:pt x="952845" y="0"/>
                </a:lnTo>
                <a:lnTo>
                  <a:pt x="952845" y="881381"/>
                </a:lnTo>
                <a:lnTo>
                  <a:pt x="0" y="88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66235" y="5555695"/>
            <a:ext cx="5925242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Neighborhood Function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5319" y="7432120"/>
            <a:ext cx="952844" cy="881381"/>
          </a:xfrm>
          <a:custGeom>
            <a:avLst/>
            <a:gdLst/>
            <a:ahLst/>
            <a:cxnLst/>
            <a:rect r="r" b="b" t="t" l="l"/>
            <a:pathLst>
              <a:path h="881381" w="952844">
                <a:moveTo>
                  <a:pt x="0" y="0"/>
                </a:moveTo>
                <a:lnTo>
                  <a:pt x="952845" y="0"/>
                </a:lnTo>
                <a:lnTo>
                  <a:pt x="952845" y="881381"/>
                </a:lnTo>
                <a:lnTo>
                  <a:pt x="0" y="88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66235" y="7403545"/>
            <a:ext cx="6362936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Training &amp; Mapping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66235" y="6249750"/>
            <a:ext cx="732167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Compute influence of BMU using Gaussian decay, reduces over 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66235" y="8126175"/>
            <a:ext cx="7321677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Iteratively update BMU and neighboring weights; map each input to its BMU for visualization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DAGmOrmiJrU</dc:identifier>
  <dcterms:modified xsi:type="dcterms:W3CDTF">2011-08-01T06:04:30Z</dcterms:modified>
  <cp:revision>1</cp:revision>
  <dc:title>White Blue Simple Modern Enhancing Sales Strategy Presentation</dc:title>
</cp:coreProperties>
</file>